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TJHKQ+Abibas" panose="020B0604020202020204"/>
      <p:regular r:id="rId25"/>
    </p:embeddedFont>
    <p:embeddedFont>
      <p:font typeface="FOAMBV+Nunito-Regular" panose="020B0604020202020204"/>
      <p:regular r:id="rId26"/>
    </p:embeddedFont>
    <p:embeddedFont>
      <p:font typeface="GDVNRW+Eczar-SemiBold" panose="020B0604020202020204"/>
      <p:regular r:id="rId2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020" y="6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orms.gle/HmNieuMc1kNS1dq99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2" Type="http://schemas.openxmlformats.org/officeDocument/2006/relationships/hyperlink" Target="17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18.xml"/><Relationship Id="rId5" Type="http://schemas.openxmlformats.org/officeDocument/2006/relationships/slide" Target="slide3.xml"/><Relationship Id="rId10" Type="http://schemas.openxmlformats.org/officeDocument/2006/relationships/slide" Target="slide5.xml"/><Relationship Id="rId4" Type="http://schemas.openxmlformats.org/officeDocument/2006/relationships/slide" Target="slide17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3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17187" y="2342109"/>
            <a:ext cx="7421109" cy="3210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331" marR="0">
              <a:lnSpc>
                <a:spcPts val="6476"/>
              </a:lnSpc>
              <a:spcBef>
                <a:spcPts val="0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CTJHKQ+Abibas"/>
                <a:cs typeface="CTJHKQ+Abibas"/>
              </a:rPr>
              <a:t>Jenis-Jenis Usaha</a:t>
            </a:r>
          </a:p>
          <a:p>
            <a:pPr marL="0" marR="0">
              <a:lnSpc>
                <a:spcPts val="6476"/>
              </a:lnSpc>
              <a:spcBef>
                <a:spcPts val="2726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CTJHKQ+Abibas"/>
                <a:cs typeface="CTJHKQ+Abibas"/>
              </a:rPr>
              <a:t>Ekonomi Masyarakat</a:t>
            </a:r>
          </a:p>
          <a:p>
            <a:pPr marL="1919115" marR="0">
              <a:lnSpc>
                <a:spcPts val="6476"/>
              </a:lnSpc>
              <a:spcBef>
                <a:spcPts val="2776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CTJHKQ+Abibas"/>
                <a:cs typeface="CTJHKQ+Abibas"/>
              </a:rPr>
              <a:t>Indonesia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1787" y="6047407"/>
            <a:ext cx="7120628" cy="549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24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IPS</a:t>
            </a:r>
            <a:r>
              <a:rPr sz="3550" spc="56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Tema</a:t>
            </a:r>
            <a:r>
              <a:rPr sz="3550" spc="54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9</a:t>
            </a:r>
            <a:r>
              <a:rPr sz="3550" spc="59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Subtema</a:t>
            </a:r>
            <a:r>
              <a:rPr sz="3550" spc="55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2</a:t>
            </a:r>
            <a:r>
              <a:rPr sz="3550" spc="60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SD</a:t>
            </a:r>
            <a:r>
              <a:rPr sz="3550" spc="56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Kelas</a:t>
            </a:r>
            <a:r>
              <a:rPr sz="3550" spc="-609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550" dirty="0">
                <a:solidFill>
                  <a:srgbClr val="FFFFFF"/>
                </a:solidFill>
                <a:latin typeface="GDVNRW+Eczar-SemiBold"/>
                <a:cs typeface="GDVNRW+Eczar-SemiBold"/>
              </a:rPr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89101" y="1001497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4227" y="1361935"/>
            <a:ext cx="5538724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Peternakan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53965" y="3133594"/>
            <a:ext cx="7259579" cy="4037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8"/>
              </a:lnSpc>
              <a:spcBef>
                <a:spcPts val="0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Peternakan</a:t>
            </a:r>
            <a:r>
              <a:rPr sz="2900" spc="152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900" spc="167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900" spc="169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memelihara</a:t>
            </a:r>
          </a:p>
          <a:p>
            <a:pPr marL="0" marR="0">
              <a:lnSpc>
                <a:spcPts val="3258"/>
              </a:lnSpc>
              <a:spcBef>
                <a:spcPts val="72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binatang</a:t>
            </a:r>
            <a:r>
              <a:rPr sz="2900" spc="47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piaraan</a:t>
            </a:r>
            <a:r>
              <a:rPr sz="2900" spc="472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2900" spc="476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diambil</a:t>
            </a:r>
          </a:p>
          <a:p>
            <a:pPr marL="0" marR="0">
              <a:lnSpc>
                <a:spcPts val="3258"/>
              </a:lnSpc>
              <a:spcBef>
                <a:spcPts val="72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manfaatnya.</a:t>
            </a:r>
            <a:r>
              <a:rPr sz="2900" spc="174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900" spc="201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peternakan</a:t>
            </a:r>
            <a:r>
              <a:rPr sz="2900" spc="193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dapat</a:t>
            </a:r>
          </a:p>
          <a:p>
            <a:pPr marL="0" marR="0">
              <a:lnSpc>
                <a:spcPts val="3258"/>
              </a:lnSpc>
              <a:spcBef>
                <a:spcPts val="77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dibedakan</a:t>
            </a:r>
            <a:r>
              <a:rPr sz="2900" spc="-1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2900" spc="-10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tiga,</a:t>
            </a:r>
            <a:r>
              <a:rPr sz="2900" spc="-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yaitu</a:t>
            </a:r>
            <a:r>
              <a:rPr sz="2900" spc="-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peternakan</a:t>
            </a:r>
          </a:p>
          <a:p>
            <a:pPr marL="0" marR="0">
              <a:lnSpc>
                <a:spcPts val="3258"/>
              </a:lnSpc>
              <a:spcBef>
                <a:spcPts val="72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hewan</a:t>
            </a:r>
            <a:r>
              <a:rPr sz="2900" spc="98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besar</a:t>
            </a:r>
            <a:r>
              <a:rPr sz="2900" spc="10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(sapi,</a:t>
            </a:r>
            <a:r>
              <a:rPr sz="2900" spc="105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kerbau,</a:t>
            </a:r>
            <a:r>
              <a:rPr sz="2900" spc="9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900" spc="103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kuda),</a:t>
            </a:r>
          </a:p>
          <a:p>
            <a:pPr marL="0" marR="0">
              <a:lnSpc>
                <a:spcPts val="3258"/>
              </a:lnSpc>
              <a:spcBef>
                <a:spcPts val="72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hewan</a:t>
            </a:r>
            <a:r>
              <a:rPr sz="2900" spc="107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kecil</a:t>
            </a:r>
            <a:r>
              <a:rPr sz="2900" spc="116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(kambing,</a:t>
            </a:r>
            <a:r>
              <a:rPr sz="2900" spc="105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1" dirty="0">
                <a:solidFill>
                  <a:srgbClr val="000000"/>
                </a:solidFill>
                <a:latin typeface="GDVNRW+Eczar-SemiBold"/>
                <a:cs typeface="GDVNRW+Eczar-SemiBold"/>
              </a:rPr>
              <a:t>domba,</a:t>
            </a:r>
            <a:r>
              <a:rPr sz="2900" spc="113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kelinci,</a:t>
            </a:r>
          </a:p>
          <a:p>
            <a:pPr marL="0" marR="0">
              <a:lnSpc>
                <a:spcPts val="3258"/>
              </a:lnSpc>
              <a:spcBef>
                <a:spcPts val="77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900" spc="1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babi),</a:t>
            </a:r>
            <a:r>
              <a:rPr sz="2900" spc="21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900" spc="1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unggas</a:t>
            </a:r>
            <a:r>
              <a:rPr sz="2900" spc="1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(ayam,</a:t>
            </a:r>
            <a:r>
              <a:rPr sz="2900" spc="9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itik,</a:t>
            </a:r>
            <a:r>
              <a:rPr sz="2900" spc="28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entok,</a:t>
            </a:r>
          </a:p>
          <a:p>
            <a:pPr marL="0" marR="0">
              <a:lnSpc>
                <a:spcPts val="3258"/>
              </a:lnSpc>
              <a:spcBef>
                <a:spcPts val="724"/>
              </a:spcBef>
              <a:spcAft>
                <a:spcPts val="0"/>
              </a:spcAft>
            </a:pP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900" spc="3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DVNRW+Eczar-SemiBold"/>
                <a:cs typeface="GDVNRW+Eczar-SemiBold"/>
              </a:rPr>
              <a:t>burung)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36288" y="927490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9654" y="1361935"/>
            <a:ext cx="4907788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Perikanan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25280" y="2862417"/>
            <a:ext cx="7041367" cy="3592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9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  <a:r>
              <a:rPr sz="2550" spc="15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dalam</a:t>
            </a:r>
            <a:r>
              <a:rPr sz="2550" spc="168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hal</a:t>
            </a:r>
            <a:r>
              <a:rPr sz="2550" spc="17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ini</a:t>
            </a:r>
            <a:r>
              <a:rPr sz="2550" spc="18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550" spc="17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  <a:r>
              <a:rPr sz="2550" spc="103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darat,</a:t>
            </a:r>
            <a:r>
              <a:rPr sz="2550" spc="109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yaitu</a:t>
            </a:r>
            <a:r>
              <a:rPr sz="2550" spc="113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550" spc="11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memelihara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ikan</a:t>
            </a:r>
            <a:r>
              <a:rPr sz="2550" spc="29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diperairan</a:t>
            </a:r>
            <a:r>
              <a:rPr sz="2550" spc="12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darat</a:t>
            </a:r>
            <a:r>
              <a:rPr sz="2550" spc="23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  <a:r>
              <a:rPr sz="2550" spc="18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cara</a:t>
            </a:r>
            <a:r>
              <a:rPr sz="2550" spc="2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membuat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kolam.</a:t>
            </a:r>
            <a:r>
              <a:rPr sz="2550" spc="5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</a:t>
            </a:r>
            <a:r>
              <a:rPr sz="2550" spc="186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darat</a:t>
            </a:r>
            <a:r>
              <a:rPr sz="2550" spc="58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meliputi</a:t>
            </a:r>
            <a:r>
              <a:rPr sz="2550" spc="63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</a:p>
          <a:p>
            <a:pPr marL="0" marR="0">
              <a:lnSpc>
                <a:spcPts val="2895"/>
              </a:lnSpc>
              <a:spcBef>
                <a:spcPts val="63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air</a:t>
            </a:r>
            <a:r>
              <a:rPr sz="2550" spc="6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tawar</a:t>
            </a:r>
            <a:r>
              <a:rPr sz="2550" spc="5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550" spc="59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  <a:r>
              <a:rPr sz="2550" spc="47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air</a:t>
            </a:r>
            <a:r>
              <a:rPr sz="2550" spc="6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payau.</a:t>
            </a:r>
            <a:r>
              <a:rPr sz="2550" spc="4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2550" spc="125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  <a:r>
              <a:rPr sz="2550" spc="110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aie</a:t>
            </a:r>
            <a:r>
              <a:rPr sz="2550" spc="12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tawar</a:t>
            </a:r>
            <a:r>
              <a:rPr sz="2550" spc="11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misalnya</a:t>
            </a:r>
            <a:r>
              <a:rPr sz="2550" spc="110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ikan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gurami,</a:t>
            </a:r>
            <a:r>
              <a:rPr sz="2550" spc="24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nila,</a:t>
            </a:r>
            <a:r>
              <a:rPr sz="2550" spc="255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bawal,</a:t>
            </a:r>
            <a:r>
              <a:rPr sz="2550" spc="24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550" spc="250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lele.</a:t>
            </a:r>
            <a:r>
              <a:rPr sz="2550" spc="248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</a:p>
          <a:p>
            <a:pPr marL="0" marR="0">
              <a:lnSpc>
                <a:spcPts val="2895"/>
              </a:lnSpc>
              <a:spcBef>
                <a:spcPts val="68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</a:t>
            </a:r>
            <a:r>
              <a:rPr sz="2550" spc="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air</a:t>
            </a:r>
            <a:r>
              <a:rPr sz="2550" spc="4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payau</a:t>
            </a:r>
            <a:r>
              <a:rPr sz="2550" spc="4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contohnya</a:t>
            </a:r>
            <a:r>
              <a:rPr sz="2550" spc="4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ikan</a:t>
            </a:r>
            <a:r>
              <a:rPr sz="2550" spc="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5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bandeng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89101" y="1001497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29913" y="1361935"/>
            <a:ext cx="5153152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Kehutanan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9634" y="2965726"/>
            <a:ext cx="7487991" cy="3792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07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3100" spc="26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kehutanan</a:t>
            </a:r>
            <a:r>
              <a:rPr sz="3100" spc="25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dapat</a:t>
            </a:r>
            <a:r>
              <a:rPr sz="3100" spc="26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  <a:r>
              <a:rPr sz="3100" spc="605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melakukan</a:t>
            </a:r>
            <a:r>
              <a:rPr sz="3100" spc="60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pencegahan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terhadap</a:t>
            </a:r>
            <a:r>
              <a:rPr sz="3100" spc="70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penggundulan</a:t>
            </a:r>
            <a:r>
              <a:rPr sz="3100" spc="6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hutan</a:t>
            </a:r>
            <a:r>
              <a:rPr sz="3100" spc="8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melakukan</a:t>
            </a:r>
            <a:r>
              <a:rPr sz="3100" spc="76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reboisasi</a:t>
            </a:r>
            <a:r>
              <a:rPr sz="3100" spc="10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3100" spc="100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peremajaan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hutan.</a:t>
            </a:r>
            <a:r>
              <a:rPr sz="3100" spc="98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</a:t>
            </a:r>
            <a:r>
              <a:rPr sz="3100" spc="9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3100" spc="99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3100" spc="9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kehutanan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antara</a:t>
            </a:r>
            <a:r>
              <a:rPr sz="3100" spc="117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lain</a:t>
            </a:r>
            <a:r>
              <a:rPr sz="3100" spc="125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kayu,</a:t>
            </a:r>
            <a:r>
              <a:rPr sz="3100" spc="12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rotan,</a:t>
            </a:r>
            <a:r>
              <a:rPr sz="3100" spc="127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damar,</a:t>
            </a:r>
            <a:r>
              <a:rPr sz="3100" spc="91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kemenyan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36288" y="1191336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41608" y="1287929"/>
            <a:ext cx="6975856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Pertambangan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86012" y="2858105"/>
            <a:ext cx="7406997" cy="434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07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Pertambangan</a:t>
            </a:r>
            <a:r>
              <a:rPr sz="3100" spc="172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3100" spc="210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3100" spc="212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mengolah</a:t>
            </a:r>
            <a:r>
              <a:rPr sz="3100" spc="11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3100" spc="3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memanfaatkan</a:t>
            </a:r>
            <a:r>
              <a:rPr sz="3100" spc="-2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mineral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demi</a:t>
            </a:r>
            <a:r>
              <a:rPr sz="3100" spc="9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kesejahteraan</a:t>
            </a:r>
            <a:r>
              <a:rPr sz="3100" spc="70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manusia.</a:t>
            </a:r>
            <a:r>
              <a:rPr sz="3100" spc="87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Mineral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ini</a:t>
            </a:r>
            <a:r>
              <a:rPr sz="3100" spc="34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berada</a:t>
            </a:r>
            <a:r>
              <a:rPr sz="3100" spc="19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</a:t>
            </a:r>
            <a:r>
              <a:rPr sz="3100" spc="27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dalam</a:t>
            </a:r>
            <a:r>
              <a:rPr sz="3100" spc="1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perut</a:t>
            </a:r>
            <a:r>
              <a:rPr sz="3100" spc="29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bumi.</a:t>
            </a:r>
            <a:r>
              <a:rPr sz="3100" spc="3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mendapatkannya</a:t>
            </a:r>
            <a:r>
              <a:rPr sz="3100" spc="36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perlu</a:t>
            </a:r>
            <a:r>
              <a:rPr sz="3100" spc="41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penggalian</a:t>
            </a:r>
            <a:r>
              <a:rPr sz="3100" spc="18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3100" spc="4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penambangan.</a:t>
            </a:r>
            <a:r>
              <a:rPr sz="3100" spc="5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</a:t>
            </a:r>
          </a:p>
          <a:p>
            <a:pPr marL="0" marR="0">
              <a:lnSpc>
                <a:spcPts val="3507"/>
              </a:lnSpc>
              <a:spcBef>
                <a:spcPts val="88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3100" spc="225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</a:t>
            </a:r>
            <a:r>
              <a:rPr sz="3100" spc="199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tambang</a:t>
            </a:r>
            <a:r>
              <a:rPr sz="3100" spc="205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antara</a:t>
            </a:r>
            <a:r>
              <a:rPr sz="3100" spc="211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lain</a:t>
            </a:r>
          </a:p>
          <a:p>
            <a:pPr marL="0" marR="0">
              <a:lnSpc>
                <a:spcPts val="3507"/>
              </a:lnSpc>
              <a:spcBef>
                <a:spcPts val="834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emas,</a:t>
            </a:r>
            <a:r>
              <a:rPr sz="3100" spc="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minyak</a:t>
            </a:r>
            <a:r>
              <a:rPr sz="3100" spc="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bumi,</a:t>
            </a:r>
            <a:r>
              <a:rPr sz="3100" spc="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3100" spc="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batu</a:t>
            </a:r>
            <a:r>
              <a:rPr sz="3100" spc="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4796" y="884985"/>
            <a:ext cx="902863" cy="1636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89"/>
              </a:lnSpc>
              <a:spcBef>
                <a:spcPts val="0"/>
              </a:spcBef>
              <a:spcAft>
                <a:spcPts val="0"/>
              </a:spcAft>
            </a:pPr>
            <a:r>
              <a:rPr sz="12850" dirty="0">
                <a:solidFill>
                  <a:srgbClr val="000000"/>
                </a:solidFill>
                <a:latin typeface="CTJHKQ+Abibas"/>
                <a:cs typeface="CTJHKQ+Abibas"/>
              </a:rPr>
              <a:t>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37317" y="1287929"/>
            <a:ext cx="4160011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Industri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27436" y="2709124"/>
            <a:ext cx="7244008" cy="3428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1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industri</a:t>
            </a:r>
            <a:r>
              <a:rPr sz="2450" spc="14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450" spc="137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450" spc="140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2450" spc="14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kegiatan</a:t>
            </a:r>
            <a:r>
              <a:rPr sz="2450" spc="132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mengubah</a:t>
            </a:r>
            <a:r>
              <a:rPr sz="2450" spc="228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bahan</a:t>
            </a:r>
            <a:r>
              <a:rPr sz="2450" spc="232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mentah</a:t>
            </a:r>
            <a:r>
              <a:rPr sz="2450" spc="241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2450" spc="229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bahan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setengah</a:t>
            </a:r>
            <a:r>
              <a:rPr sz="2450" spc="60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jadi</a:t>
            </a:r>
            <a:r>
              <a:rPr sz="2450" spc="59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2450" spc="6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</a:t>
            </a:r>
            <a:r>
              <a:rPr sz="2450" spc="45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jadi.</a:t>
            </a:r>
            <a:r>
              <a:rPr sz="2450" spc="60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Bahan</a:t>
            </a:r>
            <a:r>
              <a:rPr sz="2450" spc="58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mentah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berasal</a:t>
            </a:r>
            <a:r>
              <a:rPr sz="2450" spc="204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  <a:r>
              <a:rPr sz="2450" spc="204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sumber</a:t>
            </a:r>
            <a:r>
              <a:rPr sz="2450" spc="213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daya</a:t>
            </a:r>
            <a:r>
              <a:rPr sz="2450" spc="200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alam.</a:t>
            </a:r>
            <a:r>
              <a:rPr sz="2450" spc="205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Industri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  <a:r>
              <a:rPr sz="24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  <a:r>
              <a:rPr sz="2450" spc="30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meningkatkan</a:t>
            </a:r>
            <a:r>
              <a:rPr sz="2450" spc="2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mutu</a:t>
            </a:r>
            <a:r>
              <a:rPr sz="2450" spc="30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2450" spc="2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nilai</a:t>
            </a:r>
          </a:p>
          <a:p>
            <a:pPr marL="0" marR="0">
              <a:lnSpc>
                <a:spcPts val="2761"/>
              </a:lnSpc>
              <a:spcBef>
                <a:spcPts val="65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suatu</a:t>
            </a:r>
            <a:r>
              <a:rPr sz="2450" spc="15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barang.</a:t>
            </a:r>
            <a:r>
              <a:rPr sz="2450" spc="129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</a:t>
            </a:r>
            <a:r>
              <a:rPr sz="2450" spc="148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2450" spc="150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industri</a:t>
            </a:r>
            <a:r>
              <a:rPr sz="2450" spc="150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benang</a:t>
            </a:r>
            <a:r>
              <a:rPr sz="2450" spc="192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2450" spc="191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pakaian,</a:t>
            </a:r>
            <a:r>
              <a:rPr sz="2450" spc="184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pengolahan</a:t>
            </a:r>
            <a:r>
              <a:rPr sz="2450" spc="181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ikan</a:t>
            </a:r>
          </a:p>
          <a:p>
            <a:pPr marL="0" marR="0">
              <a:lnSpc>
                <a:spcPts val="2761"/>
              </a:lnSpc>
              <a:spcBef>
                <a:spcPts val="607"/>
              </a:spcBef>
              <a:spcAft>
                <a:spcPts val="0"/>
              </a:spcAft>
            </a:pP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2450" spc="3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ikan</a:t>
            </a:r>
            <a:r>
              <a:rPr sz="24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kaleng,</a:t>
            </a:r>
            <a:r>
              <a:rPr sz="2450" spc="3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4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karet</a:t>
            </a:r>
            <a:r>
              <a:rPr sz="2450" spc="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2450" spc="3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4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7401" y="1197906"/>
            <a:ext cx="813597" cy="1446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91"/>
              </a:lnSpc>
              <a:spcBef>
                <a:spcPts val="0"/>
              </a:spcBef>
              <a:spcAft>
                <a:spcPts val="0"/>
              </a:spcAft>
            </a:pPr>
            <a:r>
              <a:rPr sz="11300" dirty="0">
                <a:solidFill>
                  <a:srgbClr val="000000"/>
                </a:solidFill>
                <a:latin typeface="CTJHKQ+Abibas"/>
                <a:cs typeface="CTJHKQ+Abibas"/>
              </a:rPr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3091" y="1390075"/>
            <a:ext cx="4537588" cy="853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420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E89D9F"/>
                </a:solidFill>
                <a:latin typeface="CTJHKQ+Abibas"/>
                <a:cs typeface="CTJHKQ+Abibas"/>
              </a:rPr>
              <a:t>Perdagangan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73420" y="2928652"/>
            <a:ext cx="7017644" cy="3960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3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Perdagangan</a:t>
            </a:r>
            <a:r>
              <a:rPr sz="2250" spc="12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250" spc="15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kegiatan</a:t>
            </a:r>
            <a:r>
              <a:rPr sz="2250" spc="15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2250" spc="150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bertujuan</a:t>
            </a:r>
          </a:p>
          <a:p>
            <a:pPr marL="0" marR="0">
              <a:lnSpc>
                <a:spcPts val="2543"/>
              </a:lnSpc>
              <a:spcBef>
                <a:spcPts val="65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menyalurkan</a:t>
            </a:r>
            <a:r>
              <a:rPr sz="2250" spc="5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</a:t>
            </a:r>
            <a:r>
              <a:rPr sz="2250" spc="60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250" spc="74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</a:t>
            </a:r>
            <a:r>
              <a:rPr sz="2250" spc="7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  <a:r>
              <a:rPr sz="2250" spc="73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produsen</a:t>
            </a:r>
            <a:r>
              <a:rPr sz="2250" spc="77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</a:t>
            </a:r>
          </a:p>
          <a:p>
            <a:pPr marL="0" marR="0">
              <a:lnSpc>
                <a:spcPts val="2543"/>
              </a:lnSpc>
              <a:spcBef>
                <a:spcPts val="60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konsumen.</a:t>
            </a:r>
            <a:r>
              <a:rPr sz="2250" spc="96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Barang-barang</a:t>
            </a:r>
            <a:r>
              <a:rPr sz="2250" spc="62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2250" spc="93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diperdagangkan</a:t>
            </a:r>
          </a:p>
          <a:p>
            <a:pPr marL="0" marR="0">
              <a:lnSpc>
                <a:spcPts val="2543"/>
              </a:lnSpc>
              <a:spcBef>
                <a:spcPts val="65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merupakan</a:t>
            </a:r>
            <a:r>
              <a:rPr sz="2250" spc="167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hasil-hasil</a:t>
            </a:r>
            <a:r>
              <a:rPr sz="2250" spc="177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pertanian,</a:t>
            </a:r>
            <a:r>
              <a:rPr sz="2250" spc="173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peternakan,</a:t>
            </a:r>
          </a:p>
          <a:p>
            <a:pPr marL="0" marR="0">
              <a:lnSpc>
                <a:spcPts val="2543"/>
              </a:lnSpc>
              <a:spcBef>
                <a:spcPts val="60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perikanan,</a:t>
            </a:r>
            <a:r>
              <a:rPr sz="2250" spc="20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hutan,</a:t>
            </a:r>
            <a:r>
              <a:rPr sz="2250" spc="221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250" spc="216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barang-barang</a:t>
            </a:r>
            <a:r>
              <a:rPr sz="2250" spc="179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</a:p>
          <a:p>
            <a:pPr marL="0" marR="0">
              <a:lnSpc>
                <a:spcPts val="2543"/>
              </a:lnSpc>
              <a:spcBef>
                <a:spcPts val="65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industri.</a:t>
            </a:r>
            <a:r>
              <a:rPr sz="2250" spc="-1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Perdagangan</a:t>
            </a:r>
            <a:r>
              <a:rPr sz="2250" spc="-36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2250" spc="-10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  <a:r>
              <a:rPr sz="2250" spc="-18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anter</a:t>
            </a:r>
            <a:r>
              <a:rPr sz="2250" spc="-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negara</a:t>
            </a:r>
          </a:p>
          <a:p>
            <a:pPr marL="0" marR="0">
              <a:lnSpc>
                <a:spcPts val="2543"/>
              </a:lnSpc>
              <a:spcBef>
                <a:spcPts val="60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disebut</a:t>
            </a:r>
            <a:r>
              <a:rPr sz="2250" spc="17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ekspor</a:t>
            </a:r>
            <a:r>
              <a:rPr sz="2250" spc="179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impor.</a:t>
            </a:r>
            <a:r>
              <a:rPr sz="2250" spc="165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Ekspor</a:t>
            </a:r>
            <a:r>
              <a:rPr sz="2250" spc="177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250" spc="175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</a:p>
          <a:p>
            <a:pPr marL="0" marR="0">
              <a:lnSpc>
                <a:spcPts val="2543"/>
              </a:lnSpc>
              <a:spcBef>
                <a:spcPts val="65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mengirim</a:t>
            </a:r>
            <a:r>
              <a:rPr sz="2250" spc="97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250" spc="100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menjual</a:t>
            </a:r>
            <a:r>
              <a:rPr sz="2250" spc="101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</a:t>
            </a:r>
            <a:r>
              <a:rPr sz="2250" spc="8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</a:t>
            </a:r>
            <a:r>
              <a:rPr sz="2250" spc="10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luar</a:t>
            </a:r>
            <a:r>
              <a:rPr sz="2250" spc="102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negeri.</a:t>
            </a:r>
          </a:p>
          <a:p>
            <a:pPr marL="0" marR="0">
              <a:lnSpc>
                <a:spcPts val="2543"/>
              </a:lnSpc>
              <a:spcBef>
                <a:spcPts val="60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Impor</a:t>
            </a:r>
            <a:r>
              <a:rPr sz="2250" spc="8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250" spc="8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250" spc="8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memasukkan</a:t>
            </a:r>
            <a:r>
              <a:rPr sz="2250" spc="70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250" spc="81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membeli</a:t>
            </a:r>
          </a:p>
          <a:p>
            <a:pPr marL="0" marR="0">
              <a:lnSpc>
                <a:spcPts val="2543"/>
              </a:lnSpc>
              <a:spcBef>
                <a:spcPts val="655"/>
              </a:spcBef>
              <a:spcAft>
                <a:spcPts val="0"/>
              </a:spcAft>
            </a:pP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barang</a:t>
            </a:r>
            <a:r>
              <a:rPr sz="22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  <a:r>
              <a:rPr sz="22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luar</a:t>
            </a:r>
            <a:r>
              <a:rPr sz="225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250" dirty="0">
                <a:solidFill>
                  <a:srgbClr val="000000"/>
                </a:solidFill>
                <a:latin typeface="GDVNRW+Eczar-SemiBold"/>
                <a:cs typeface="GDVNRW+Eczar-SemiBold"/>
              </a:rPr>
              <a:t>negeri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5777" y="1111948"/>
            <a:ext cx="703709" cy="1212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248"/>
              </a:lnSpc>
              <a:spcBef>
                <a:spcPts val="0"/>
              </a:spcBef>
              <a:spcAft>
                <a:spcPts val="0"/>
              </a:spcAft>
            </a:pPr>
            <a:r>
              <a:rPr sz="9450" dirty="0">
                <a:solidFill>
                  <a:srgbClr val="000000"/>
                </a:solidFill>
                <a:latin typeface="CTJHKQ+Abibas"/>
                <a:cs typeface="CTJHKQ+Abibas"/>
              </a:rPr>
              <a:t>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67887" y="1444398"/>
            <a:ext cx="1700113" cy="853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420"/>
              </a:lnSpc>
              <a:spcBef>
                <a:spcPts val="0"/>
              </a:spcBef>
              <a:spcAft>
                <a:spcPts val="0"/>
              </a:spcAft>
            </a:pPr>
            <a:r>
              <a:rPr sz="6550" dirty="0">
                <a:solidFill>
                  <a:srgbClr val="E89D9F"/>
                </a:solidFill>
                <a:latin typeface="CTJHKQ+Abibas"/>
                <a:cs typeface="CTJHKQ+Abibas"/>
              </a:rPr>
              <a:t>Jasa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23281" y="3133519"/>
            <a:ext cx="7012484" cy="3381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</a:t>
            </a:r>
            <a:r>
              <a:rPr sz="2750" spc="17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2750" spc="180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750" spc="18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menyediakan</a:t>
            </a:r>
            <a:r>
              <a:rPr sz="2750" spc="152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</a:t>
            </a:r>
          </a:p>
          <a:p>
            <a:pPr marL="0" marR="0">
              <a:lnSpc>
                <a:spcPts val="3123"/>
              </a:lnSpc>
              <a:spcBef>
                <a:spcPts val="79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bukan</a:t>
            </a:r>
            <a:r>
              <a:rPr sz="2750" spc="9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produk</a:t>
            </a:r>
            <a:r>
              <a:rPr sz="2750" spc="16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benda</a:t>
            </a:r>
            <a:r>
              <a:rPr sz="2750" spc="9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  <a:r>
              <a:rPr sz="2750" spc="19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mendapatkan</a:t>
            </a:r>
          </a:p>
          <a:p>
            <a:pPr marL="0" marR="0">
              <a:lnSpc>
                <a:spcPts val="3123"/>
              </a:lnSpc>
              <a:spcBef>
                <a:spcPts val="79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keuntungan</a:t>
            </a:r>
            <a:r>
              <a:rPr sz="2750" spc="-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atau</a:t>
            </a:r>
            <a:r>
              <a:rPr sz="2750" spc="1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laba.</a:t>
            </a:r>
            <a:r>
              <a:rPr sz="2750" spc="7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Pekerjaan</a:t>
            </a:r>
            <a:r>
              <a:rPr sz="2750" spc="-11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</a:p>
          <a:p>
            <a:pPr marL="0" marR="0">
              <a:lnSpc>
                <a:spcPts val="3123"/>
              </a:lnSpc>
              <a:spcBef>
                <a:spcPts val="74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pemandu</a:t>
            </a:r>
            <a:r>
              <a:rPr sz="2750" spc="41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wisata</a:t>
            </a:r>
            <a:r>
              <a:rPr sz="2750" spc="57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merupakan</a:t>
            </a:r>
            <a:r>
              <a:rPr sz="2750" spc="35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bagian</a:t>
            </a:r>
            <a:r>
              <a:rPr sz="2750" spc="44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</a:p>
          <a:p>
            <a:pPr marL="0" marR="0">
              <a:lnSpc>
                <a:spcPts val="3123"/>
              </a:lnSpc>
              <a:spcBef>
                <a:spcPts val="79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750" spc="103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jasa.</a:t>
            </a:r>
            <a:r>
              <a:rPr sz="2750" spc="10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Usaha-usaha</a:t>
            </a:r>
            <a:r>
              <a:rPr sz="2750" spc="87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dalam</a:t>
            </a:r>
            <a:r>
              <a:rPr sz="2750" spc="97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bidang</a:t>
            </a:r>
          </a:p>
          <a:p>
            <a:pPr marL="0" marR="0">
              <a:lnSpc>
                <a:spcPts val="3123"/>
              </a:lnSpc>
              <a:spcBef>
                <a:spcPts val="79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</a:t>
            </a:r>
            <a:r>
              <a:rPr sz="2750" spc="194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antara</a:t>
            </a:r>
            <a:r>
              <a:rPr sz="2750" spc="185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lain</a:t>
            </a:r>
            <a:r>
              <a:rPr sz="2750" spc="194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2750" spc="19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becak,</a:t>
            </a:r>
            <a:r>
              <a:rPr sz="2750" spc="197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ojek,</a:t>
            </a:r>
          </a:p>
          <a:p>
            <a:pPr marL="0" marR="0">
              <a:lnSpc>
                <a:spcPts val="3123"/>
              </a:lnSpc>
              <a:spcBef>
                <a:spcPts val="743"/>
              </a:spcBef>
              <a:spcAft>
                <a:spcPts val="0"/>
              </a:spcAft>
            </a:pP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angkutan</a:t>
            </a:r>
            <a:r>
              <a:rPr sz="2750" spc="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umum,</a:t>
            </a:r>
            <a:r>
              <a:rPr sz="2750" spc="3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2750" spc="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bidang</a:t>
            </a:r>
            <a:r>
              <a:rPr sz="2750" spc="4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27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pariwisata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54430" y="3418567"/>
            <a:ext cx="5067806" cy="548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18"/>
              </a:lnSpc>
              <a:spcBef>
                <a:spcPts val="0"/>
              </a:spcBef>
              <a:spcAft>
                <a:spcPts val="0"/>
              </a:spcAft>
            </a:pPr>
            <a:r>
              <a:rPr sz="4100" dirty="0">
                <a:solidFill>
                  <a:srgbClr val="FFFFFF"/>
                </a:solidFill>
                <a:latin typeface="CTJHKQ+Abibas"/>
                <a:cs typeface="CTJHKQ+Abibas"/>
              </a:rPr>
              <a:t>Mari mengerjakan kuis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51972" y="5259823"/>
            <a:ext cx="6781800" cy="2081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5" marR="0">
              <a:lnSpc>
                <a:spcPts val="392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CTJHKQ+Abibas"/>
                <a:cs typeface="CTJHKQ+Abibas"/>
              </a:rPr>
              <a:t>Klik link dibawah ini untuk kuis</a:t>
            </a:r>
          </a:p>
          <a:p>
            <a:pPr marL="0" marR="0">
              <a:lnSpc>
                <a:spcPts val="3920"/>
              </a:lnSpc>
              <a:spcBef>
                <a:spcPts val="2163"/>
              </a:spcBef>
              <a:spcAft>
                <a:spcPts val="0"/>
              </a:spcAft>
            </a:pPr>
            <a:r>
              <a:rPr sz="4000" strike="sngStrike" dirty="0">
                <a:solidFill>
                  <a:srgbClr val="0000FF"/>
                </a:solidFill>
                <a:latin typeface="CTJHKQ+Abibas"/>
                <a:cs typeface="CTJHKQ+Abib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https://forms.gle/HmNieuMc1k</a:t>
            </a:r>
          </a:p>
          <a:p>
            <a:pPr marL="2437740" marR="0">
              <a:lnSpc>
                <a:spcPts val="3920"/>
              </a:lnSpc>
              <a:spcBef>
                <a:spcPts val="2164"/>
              </a:spcBef>
              <a:spcAft>
                <a:spcPts val="0"/>
              </a:spcAft>
            </a:pPr>
            <a:r>
              <a:rPr sz="4000" strike="sngStrike" dirty="0">
                <a:solidFill>
                  <a:srgbClr val="0000FF"/>
                </a:solidFill>
                <a:latin typeface="CTJHKQ+Abibas"/>
                <a:cs typeface="CTJHKQ+Abib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NS1dq99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2541" y="2626086"/>
            <a:ext cx="8153311" cy="2340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65"/>
              </a:lnSpc>
              <a:spcBef>
                <a:spcPts val="0"/>
              </a:spcBef>
              <a:spcAft>
                <a:spcPts val="0"/>
              </a:spcAft>
            </a:pPr>
            <a:r>
              <a:rPr sz="9250" dirty="0">
                <a:solidFill>
                  <a:srgbClr val="221F4C"/>
                </a:solidFill>
                <a:latin typeface="CTJHKQ+Abibas"/>
                <a:cs typeface="CTJHKQ+Abibas"/>
              </a:rPr>
              <a:t>Terimakasih dan</a:t>
            </a:r>
          </a:p>
          <a:p>
            <a:pPr marL="622124" marR="0">
              <a:lnSpc>
                <a:spcPts val="9065"/>
              </a:lnSpc>
              <a:spcBef>
                <a:spcPts val="0"/>
              </a:spcBef>
              <a:spcAft>
                <a:spcPts val="0"/>
              </a:spcAft>
            </a:pPr>
            <a:r>
              <a:rPr sz="9250" dirty="0">
                <a:solidFill>
                  <a:srgbClr val="221F4C"/>
                </a:solidFill>
                <a:latin typeface="CTJHKQ+Abibas"/>
                <a:cs typeface="CTJHKQ+Abibas"/>
              </a:rPr>
              <a:t>Sampai jumpa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4034" y="3748521"/>
            <a:ext cx="6719709" cy="155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sz="3050" spc="-15" dirty="0">
                <a:solidFill>
                  <a:srgbClr val="FFFFFF"/>
                </a:solidFill>
                <a:latin typeface="GDVNRW+Eczar-SemiBold"/>
                <a:cs typeface="GDVNRW+Eczar-SemiBold"/>
              </a:rPr>
              <a:t>Nama:</a:t>
            </a:r>
            <a:r>
              <a:rPr sz="3050" spc="47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Muliana</a:t>
            </a:r>
            <a:r>
              <a:rPr sz="3050" spc="40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GDVNRW+Eczar-SemiBold"/>
                <a:cs typeface="GDVNRW+Eczar-SemiBold"/>
              </a:rPr>
              <a:t>Rahma</a:t>
            </a:r>
            <a:r>
              <a:rPr sz="3050" spc="43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Yanti</a:t>
            </a:r>
            <a:r>
              <a:rPr sz="3050" spc="44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2" dirty="0">
                <a:solidFill>
                  <a:srgbClr val="FFFFFF"/>
                </a:solidFill>
                <a:latin typeface="GDVNRW+Eczar-SemiBold"/>
                <a:cs typeface="GDVNRW+Eczar-SemiBold"/>
              </a:rPr>
              <a:t>Nst</a:t>
            </a:r>
          </a:p>
          <a:p>
            <a:pPr marL="0" marR="0">
              <a:lnSpc>
                <a:spcPts val="3425"/>
              </a:lnSpc>
              <a:spcBef>
                <a:spcPts val="865"/>
              </a:spcBef>
              <a:spcAft>
                <a:spcPts val="0"/>
              </a:spcAft>
            </a:pPr>
            <a:r>
              <a:rPr sz="3050" spc="-14" dirty="0">
                <a:solidFill>
                  <a:srgbClr val="FFFFFF"/>
                </a:solidFill>
                <a:latin typeface="GDVNRW+Eczar-SemiBold"/>
                <a:cs typeface="GDVNRW+Eczar-SemiBold"/>
              </a:rPr>
              <a:t>TTL</a:t>
            </a:r>
            <a:r>
              <a:rPr sz="3050" spc="1646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dirty="0">
                <a:solidFill>
                  <a:srgbClr val="FFFFFF"/>
                </a:solidFill>
                <a:latin typeface="GDVNRW+Eczar-SemiBold"/>
                <a:cs typeface="GDVNRW+Eczar-SemiBold"/>
              </a:rPr>
              <a:t>:</a:t>
            </a:r>
            <a:r>
              <a:rPr sz="3050" spc="32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Tandihat,</a:t>
            </a:r>
            <a:r>
              <a:rPr sz="3050" spc="45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22</a:t>
            </a:r>
            <a:r>
              <a:rPr sz="3050" spc="39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September</a:t>
            </a:r>
            <a:r>
              <a:rPr sz="3050" spc="41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2022</a:t>
            </a:r>
          </a:p>
          <a:p>
            <a:pPr marL="0" marR="0">
              <a:lnSpc>
                <a:spcPts val="3425"/>
              </a:lnSpc>
              <a:spcBef>
                <a:spcPts val="815"/>
              </a:spcBef>
              <a:spcAft>
                <a:spcPts val="0"/>
              </a:spcAft>
            </a:pP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NIM</a:t>
            </a:r>
            <a:r>
              <a:rPr sz="3050" spc="834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dirty="0">
                <a:solidFill>
                  <a:srgbClr val="FFFFFF"/>
                </a:solidFill>
                <a:latin typeface="GDVNRW+Eczar-SemiBold"/>
                <a:cs typeface="GDVNRW+Eczar-SemiBold"/>
              </a:rPr>
              <a:t>:</a:t>
            </a:r>
            <a:r>
              <a:rPr sz="3050" spc="32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21105244047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4034" y="5364343"/>
            <a:ext cx="8953563" cy="155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Prodi:</a:t>
            </a:r>
            <a:r>
              <a:rPr sz="3050" spc="43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Teknologi</a:t>
            </a:r>
            <a:r>
              <a:rPr sz="3050" spc="44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Pendidikan</a:t>
            </a:r>
          </a:p>
          <a:p>
            <a:pPr marL="0" marR="0">
              <a:lnSpc>
                <a:spcPts val="3425"/>
              </a:lnSpc>
              <a:spcBef>
                <a:spcPts val="865"/>
              </a:spcBef>
              <a:spcAft>
                <a:spcPts val="0"/>
              </a:spcAft>
            </a:pP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Email:</a:t>
            </a:r>
            <a:r>
              <a:rPr sz="3050" spc="44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GDVNRW+Eczar-SemiBold"/>
                <a:cs typeface="GDVNRW+Eczar-SemiBold"/>
              </a:rPr>
              <a:t>@mulianarahma.2021@student.uny.ac.id</a:t>
            </a:r>
          </a:p>
          <a:p>
            <a:pPr marL="0" marR="0">
              <a:lnSpc>
                <a:spcPts val="3425"/>
              </a:lnSpc>
              <a:spcBef>
                <a:spcPts val="815"/>
              </a:spcBef>
              <a:spcAft>
                <a:spcPts val="0"/>
              </a:spcAft>
            </a:pPr>
            <a:r>
              <a:rPr sz="3050" dirty="0">
                <a:solidFill>
                  <a:srgbClr val="FFFFFF"/>
                </a:solidFill>
                <a:latin typeface="GDVNRW+Eczar-SemiBold"/>
                <a:cs typeface="GDVNRW+Eczar-SemiBold"/>
              </a:rPr>
              <a:t>IG</a:t>
            </a:r>
            <a:r>
              <a:rPr sz="3050" spc="4046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dirty="0">
                <a:solidFill>
                  <a:srgbClr val="FFFFFF"/>
                </a:solidFill>
                <a:latin typeface="GDVNRW+Eczar-SemiBold"/>
                <a:cs typeface="GDVNRW+Eczar-SemiBold"/>
              </a:rPr>
              <a:t>:</a:t>
            </a:r>
            <a:r>
              <a:rPr sz="3050" spc="32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@rayynasution_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4034" y="6980163"/>
            <a:ext cx="2380099" cy="473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sz="3050" spc="-12" dirty="0">
                <a:solidFill>
                  <a:srgbClr val="FFFFFF"/>
                </a:solidFill>
                <a:latin typeface="GDVNRW+Eczar-SemiBold"/>
                <a:cs typeface="GDVNRW+Eczar-SemiBold"/>
              </a:rPr>
              <a:t>FB</a:t>
            </a:r>
            <a:r>
              <a:rPr sz="3050" spc="4051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dirty="0">
                <a:solidFill>
                  <a:srgbClr val="FFFFFF"/>
                </a:solidFill>
                <a:latin typeface="GDVNRW+Eczar-SemiBold"/>
                <a:cs typeface="GDVNRW+Eczar-SemiBold"/>
              </a:rPr>
              <a:t>:</a:t>
            </a:r>
            <a:r>
              <a:rPr sz="3050" spc="32" dirty="0">
                <a:solidFill>
                  <a:srgbClr val="FFFFFF"/>
                </a:solidFill>
                <a:latin typeface="GDVNRW+Eczar-SemiBold"/>
                <a:cs typeface="GDVNRW+Eczar-SemiBold"/>
              </a:rPr>
              <a:t> </a:t>
            </a:r>
            <a:r>
              <a:rPr sz="3050" spc="-11" dirty="0">
                <a:solidFill>
                  <a:srgbClr val="FFFFFF"/>
                </a:solidFill>
                <a:latin typeface="GDVNRW+Eczar-SemiBold"/>
                <a:cs typeface="GDVNRW+Eczar-SemiBold"/>
              </a:rPr>
              <a:t>Rayy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78774" y="8952521"/>
            <a:ext cx="2369271" cy="974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73"/>
              </a:lnSpc>
              <a:spcBef>
                <a:spcPts val="0"/>
              </a:spcBef>
              <a:spcAft>
                <a:spcPts val="0"/>
              </a:spcAft>
            </a:pPr>
            <a:r>
              <a:rPr sz="7500" spc="10" dirty="0">
                <a:solidFill>
                  <a:srgbClr val="FFFFFF"/>
                </a:solidFill>
                <a:latin typeface="CTJHKQ+Abibas"/>
                <a:cs typeface="CTJHKQ+Abibas"/>
              </a:rPr>
              <a:t>Profil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49826" y="1066263"/>
            <a:ext cx="1897380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9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FFFFF"/>
                </a:solidFill>
                <a:latin typeface="CTJHKQ+Abibas"/>
                <a:cs typeface="CTJHKQ+Abiba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3526" y="1086628"/>
            <a:ext cx="2113043" cy="250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84" marR="0">
              <a:lnSpc>
                <a:spcPts val="5879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FFFFF"/>
                </a:solidFill>
                <a:latin typeface="CTJHKQ+Abibas"/>
                <a:cs typeface="CTJHKQ+Abiba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</a:p>
          <a:p>
            <a:pPr marL="0" marR="0">
              <a:lnSpc>
                <a:spcPts val="6476"/>
              </a:lnSpc>
              <a:spcBef>
                <a:spcPts val="7048"/>
              </a:spcBef>
              <a:spcAft>
                <a:spcPts val="0"/>
              </a:spcAft>
            </a:pPr>
            <a:r>
              <a:rPr sz="6600" dirty="0">
                <a:solidFill>
                  <a:srgbClr val="FFFFFF"/>
                </a:solidFill>
                <a:latin typeface="CTJHKQ+Abibas"/>
                <a:cs typeface="CTJHKQ+Abiba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00883" y="2579501"/>
            <a:ext cx="965199" cy="436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3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CTJHKQ+Abibas"/>
                <a:cs typeface="CTJHKQ+Abiba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KD &amp;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00883" y="3224534"/>
            <a:ext cx="2054352" cy="436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3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CTJHKQ+Abibas"/>
                <a:cs typeface="CTJHKQ+Abiba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INDIKATOR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31021" y="4492300"/>
            <a:ext cx="274929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04"/>
              </a:lnSpc>
              <a:spcBef>
                <a:spcPts val="0"/>
              </a:spcBef>
              <a:spcAft>
                <a:spcPts val="0"/>
              </a:spcAft>
            </a:pPr>
            <a:r>
              <a:rPr sz="4800" dirty="0">
                <a:solidFill>
                  <a:srgbClr val="FFFFFF"/>
                </a:solidFill>
                <a:latin typeface="CTJHKQ+Abibas"/>
                <a:cs typeface="CTJHKQ+Abiba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PETUNJUK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97781" y="4585518"/>
            <a:ext cx="1879600" cy="53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2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FFFFFF"/>
                </a:solidFill>
                <a:latin typeface="CTJHKQ+Abibas"/>
                <a:cs typeface="CTJHKQ+Abiba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97342" y="6049232"/>
            <a:ext cx="1498709" cy="4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3300" spc="-10" dirty="0">
                <a:solidFill>
                  <a:srgbClr val="FFFFFF"/>
                </a:solidFill>
                <a:latin typeface="CTJHKQ+Abibas"/>
                <a:cs typeface="CTJHKQ+Abiba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097781" y="6211698"/>
            <a:ext cx="1524000" cy="784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79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FFFFF"/>
                </a:solidFill>
                <a:latin typeface="CTJHKQ+Abibas"/>
                <a:cs typeface="CTJHKQ+Abiba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Kuis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97342" y="6632797"/>
            <a:ext cx="2907540" cy="4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3300" spc="-10" dirty="0">
                <a:solidFill>
                  <a:srgbClr val="FFFFFF"/>
                </a:solidFill>
                <a:latin typeface="CTJHKQ+Abibas"/>
                <a:cs typeface="CTJHKQ+Abiba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PEMBELAJARAN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8534" y="663989"/>
            <a:ext cx="3183734" cy="735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0"/>
              </a:lnSpc>
              <a:spcBef>
                <a:spcPts val="0"/>
              </a:spcBef>
              <a:spcAft>
                <a:spcPts val="0"/>
              </a:spcAft>
            </a:pPr>
            <a:r>
              <a:rPr sz="5600" dirty="0">
                <a:solidFill>
                  <a:srgbClr val="FFFFFF"/>
                </a:solidFill>
                <a:latin typeface="CTJHKQ+Abibas"/>
                <a:cs typeface="CTJHKQ+Abibas"/>
              </a:rPr>
              <a:t>PETUNJUK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0" y="2201640"/>
            <a:ext cx="5413857" cy="248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39" marR="0">
              <a:lnSpc>
                <a:spcPts val="271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Klik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untuk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Kembali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slide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pertama</a:t>
            </a:r>
          </a:p>
          <a:p>
            <a:pPr marL="0" marR="0">
              <a:lnSpc>
                <a:spcPts val="2714"/>
              </a:lnSpc>
              <a:spcBef>
                <a:spcPts val="5551"/>
              </a:spcBef>
              <a:spcAft>
                <a:spcPts val="0"/>
              </a:spcAft>
            </a:pP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Klik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untuk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masuk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slide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akhir</a:t>
            </a:r>
          </a:p>
          <a:p>
            <a:pPr marL="0" marR="0">
              <a:lnSpc>
                <a:spcPts val="2714"/>
              </a:lnSpc>
              <a:spcBef>
                <a:spcPts val="5501"/>
              </a:spcBef>
              <a:spcAft>
                <a:spcPts val="0"/>
              </a:spcAft>
            </a:pP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Klik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untuk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slide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selanjutnya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0" y="5433900"/>
            <a:ext cx="5889955" cy="133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Klik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untuk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Kembali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slide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sebelumnya</a:t>
            </a:r>
          </a:p>
          <a:p>
            <a:pPr marL="0" marR="0">
              <a:lnSpc>
                <a:spcPts val="2714"/>
              </a:lnSpc>
              <a:spcBef>
                <a:spcPts val="4787"/>
              </a:spcBef>
              <a:spcAft>
                <a:spcPts val="0"/>
              </a:spcAft>
            </a:pP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Klik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untuk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masuk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ke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menu</a:t>
            </a:r>
            <a:r>
              <a:rPr sz="2400" spc="36" dirty="0">
                <a:solidFill>
                  <a:srgbClr val="262626"/>
                </a:solidFill>
                <a:latin typeface="GDVNRW+Eczar-SemiBold"/>
                <a:cs typeface="GDVNRW+Eczar-SemiBold"/>
              </a:rPr>
              <a:t> </a:t>
            </a:r>
            <a:r>
              <a:rPr sz="2400" dirty="0">
                <a:solidFill>
                  <a:srgbClr val="262626"/>
                </a:solidFill>
                <a:latin typeface="GDVNRW+Eczar-SemiBold"/>
                <a:cs typeface="GDVNRW+Eczar-SemiBold"/>
              </a:rPr>
              <a:t>home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7770" y="1704891"/>
            <a:ext cx="10761045" cy="5970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19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Tujuan</a:t>
            </a:r>
            <a:r>
              <a:rPr sz="3200" spc="1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  <a:r>
              <a:rPr sz="3200" spc="20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materi</a:t>
            </a:r>
            <a:r>
              <a:rPr sz="3200" spc="2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pembelajaran</a:t>
            </a:r>
            <a:r>
              <a:rPr sz="3200" spc="-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ini</a:t>
            </a:r>
            <a:r>
              <a:rPr sz="3200" spc="3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  <a:r>
              <a:rPr sz="3200" spc="3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berbentuk</a:t>
            </a:r>
          </a:p>
          <a:p>
            <a:pPr marL="0" marR="0">
              <a:lnSpc>
                <a:spcPts val="3619"/>
              </a:lnSpc>
              <a:spcBef>
                <a:spcPts val="258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multimedia</a:t>
            </a:r>
            <a:r>
              <a:rPr sz="3200" spc="9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yaitu</a:t>
            </a:r>
            <a:r>
              <a:rPr sz="3200" spc="97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agar</a:t>
            </a:r>
            <a:r>
              <a:rPr sz="3200" spc="94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memberikan</a:t>
            </a:r>
            <a:r>
              <a:rPr sz="3200" spc="84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kesenangan</a:t>
            </a:r>
            <a:r>
              <a:rPr sz="3200" spc="65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bagi</a:t>
            </a:r>
          </a:p>
          <a:p>
            <a:pPr marL="0" marR="0">
              <a:lnSpc>
                <a:spcPts val="3619"/>
              </a:lnSpc>
              <a:spcBef>
                <a:spcPts val="253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siswa</a:t>
            </a:r>
            <a:r>
              <a:rPr sz="3200" spc="238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  <a:r>
              <a:rPr sz="3200" spc="243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belajar</a:t>
            </a:r>
            <a:r>
              <a:rPr sz="3200" spc="226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sesuai</a:t>
            </a:r>
            <a:r>
              <a:rPr sz="3200" spc="233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  <a:r>
              <a:rPr sz="3200" spc="215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prinsip</a:t>
            </a:r>
            <a:r>
              <a:rPr sz="3200" spc="243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dari</a:t>
            </a:r>
          </a:p>
          <a:p>
            <a:pPr marL="0" marR="0">
              <a:lnSpc>
                <a:spcPts val="3619"/>
              </a:lnSpc>
              <a:spcBef>
                <a:spcPts val="258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kurikulum</a:t>
            </a:r>
            <a:r>
              <a:rPr sz="3200" spc="161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K13</a:t>
            </a:r>
            <a:r>
              <a:rPr sz="3200" spc="17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3200" spc="153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mana</a:t>
            </a:r>
            <a:r>
              <a:rPr sz="3200" spc="15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belajar</a:t>
            </a:r>
            <a:r>
              <a:rPr sz="3200" spc="155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harus</a:t>
            </a:r>
            <a:r>
              <a:rPr sz="3200" spc="161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didesain</a:t>
            </a:r>
          </a:p>
          <a:p>
            <a:pPr marL="0" marR="0">
              <a:lnSpc>
                <a:spcPts val="3619"/>
              </a:lnSpc>
              <a:spcBef>
                <a:spcPts val="253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semenyenangkan</a:t>
            </a:r>
            <a:r>
              <a:rPr sz="3200" spc="177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mungkin.</a:t>
            </a:r>
            <a:r>
              <a:rPr sz="3200" spc="22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Pembelajaran</a:t>
            </a:r>
            <a:r>
              <a:rPr sz="3200" spc="19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ini</a:t>
            </a:r>
            <a:r>
              <a:rPr sz="3200" spc="240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juga</a:t>
            </a:r>
          </a:p>
          <a:p>
            <a:pPr marL="0" marR="0">
              <a:lnSpc>
                <a:spcPts val="3619"/>
              </a:lnSpc>
              <a:spcBef>
                <a:spcPts val="258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bertujuan</a:t>
            </a:r>
            <a:r>
              <a:rPr sz="3200" spc="5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  <a:r>
              <a:rPr sz="3200" spc="66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memberikan</a:t>
            </a:r>
            <a:r>
              <a:rPr sz="3200" spc="4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pengetahuan</a:t>
            </a:r>
            <a:r>
              <a:rPr sz="3200" spc="41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bagi</a:t>
            </a:r>
            <a:r>
              <a:rPr sz="3200" spc="56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siswa</a:t>
            </a:r>
          </a:p>
          <a:p>
            <a:pPr marL="0" marR="0">
              <a:lnSpc>
                <a:spcPts val="3619"/>
              </a:lnSpc>
              <a:spcBef>
                <a:spcPts val="258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mengenai</a:t>
            </a:r>
            <a:r>
              <a:rPr sz="3200" spc="256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jenis-jenis</a:t>
            </a:r>
            <a:r>
              <a:rPr sz="3200" spc="283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  <a:r>
              <a:rPr sz="3200" spc="282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ekonomi</a:t>
            </a:r>
            <a:r>
              <a:rPr sz="3200" spc="277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masyarakat</a:t>
            </a:r>
          </a:p>
          <a:p>
            <a:pPr marL="0" marR="0">
              <a:lnSpc>
                <a:spcPts val="3619"/>
              </a:lnSpc>
              <a:spcBef>
                <a:spcPts val="2536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Indonesia.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98311" y="9109293"/>
            <a:ext cx="1498709" cy="4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3300" spc="-10" dirty="0">
                <a:solidFill>
                  <a:srgbClr val="FFFFFF"/>
                </a:solidFill>
                <a:latin typeface="CTJHKQ+Abibas"/>
                <a:cs typeface="CTJHKQ+Abibas"/>
              </a:rPr>
              <a:t>TUJUAN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98311" y="9692858"/>
            <a:ext cx="2907540" cy="4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16"/>
              </a:lnSpc>
              <a:spcBef>
                <a:spcPts val="0"/>
              </a:spcBef>
              <a:spcAft>
                <a:spcPts val="0"/>
              </a:spcAft>
            </a:pPr>
            <a:r>
              <a:rPr sz="3300" spc="-10" dirty="0">
                <a:solidFill>
                  <a:srgbClr val="FFFFFF"/>
                </a:solidFill>
                <a:latin typeface="CTJHKQ+Abibas"/>
                <a:cs typeface="CTJHKQ+Abibas"/>
              </a:rPr>
              <a:t>PEMBELAJARAN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60274" y="2289661"/>
            <a:ext cx="513199" cy="69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5250" dirty="0">
                <a:solidFill>
                  <a:srgbClr val="000000"/>
                </a:solidFill>
                <a:latin typeface="CTJHKQ+Abibas"/>
                <a:cs typeface="CTJHKQ+Abibas"/>
              </a:rPr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56187" y="2289661"/>
            <a:ext cx="519880" cy="692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5250" dirty="0">
                <a:solidFill>
                  <a:srgbClr val="000000"/>
                </a:solidFill>
                <a:latin typeface="CTJHKQ+Abibas"/>
                <a:cs typeface="CTJHKQ+Abibas"/>
              </a:rPr>
              <a:t>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60155" y="4366267"/>
            <a:ext cx="2915812" cy="730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53"/>
              </a:lnSpc>
              <a:spcBef>
                <a:spcPts val="0"/>
              </a:spcBef>
              <a:spcAft>
                <a:spcPts val="0"/>
              </a:spcAft>
            </a:pPr>
            <a:r>
              <a:rPr sz="5550" dirty="0">
                <a:solidFill>
                  <a:srgbClr val="221F4C"/>
                </a:solidFill>
                <a:latin typeface="CTJHKQ+Abibas"/>
                <a:cs typeface="CTJHKQ+Abibas"/>
              </a:rPr>
              <a:t>Indikator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4744" y="4392706"/>
            <a:ext cx="4973177" cy="673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99"/>
              </a:lnSpc>
              <a:spcBef>
                <a:spcPts val="0"/>
              </a:spcBef>
              <a:spcAft>
                <a:spcPts val="0"/>
              </a:spcAft>
            </a:pPr>
            <a:r>
              <a:rPr sz="5100" dirty="0">
                <a:solidFill>
                  <a:srgbClr val="221F4C"/>
                </a:solidFill>
                <a:latin typeface="CTJHKQ+Abibas"/>
                <a:cs typeface="CTJHKQ+Abibas"/>
              </a:rPr>
              <a:t>Kompetensi Dasar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5076" y="5193429"/>
            <a:ext cx="3646352" cy="37022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81"/>
              </a:lnSpc>
              <a:spcBef>
                <a:spcPts val="0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1.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Kegiatan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ekonomi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2.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pertanian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3.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1" dirty="0">
                <a:solidFill>
                  <a:srgbClr val="221F4C"/>
                </a:solidFill>
                <a:latin typeface="FOAMBV+Nunito-Regular"/>
                <a:cs typeface="FOAMBV+Nunito-Regular"/>
              </a:rPr>
              <a:t>perkebunan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4.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peternakan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5.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perikanan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6.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1" dirty="0">
                <a:solidFill>
                  <a:srgbClr val="221F4C"/>
                </a:solidFill>
                <a:latin typeface="FOAMBV+Nunito-Regular"/>
                <a:cs typeface="FOAMBV+Nunito-Regular"/>
              </a:rPr>
              <a:t>kehutanan</a:t>
            </a:r>
          </a:p>
          <a:p>
            <a:pPr marL="0" marR="0">
              <a:lnSpc>
                <a:spcPts val="2881"/>
              </a:lnSpc>
              <a:spcBef>
                <a:spcPts val="82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7.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pertambangan</a:t>
            </a:r>
          </a:p>
          <a:p>
            <a:pPr marL="0" marR="0">
              <a:lnSpc>
                <a:spcPts val="2881"/>
              </a:lnSpc>
              <a:spcBef>
                <a:spcPts val="878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8.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industri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644164" y="5202209"/>
            <a:ext cx="4766966" cy="1334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7"/>
              </a:lnSpc>
              <a:spcBef>
                <a:spcPts val="0"/>
              </a:spcBef>
              <a:spcAft>
                <a:spcPts val="0"/>
              </a:spcAft>
            </a:pP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1.</a:t>
            </a:r>
            <a:r>
              <a:rPr sz="2450" spc="939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00" dirty="0">
                <a:solidFill>
                  <a:srgbClr val="221F4C"/>
                </a:solidFill>
                <a:latin typeface="FOAMBV+Nunito-Regular"/>
                <a:cs typeface="FOAMBV+Nunito-Regular"/>
              </a:rPr>
              <a:t>Memahami kegiatan ekonomi</a:t>
            </a:r>
          </a:p>
          <a:p>
            <a:pPr marL="0" marR="0">
              <a:lnSpc>
                <a:spcPts val="2797"/>
              </a:lnSpc>
              <a:spcBef>
                <a:spcPts val="912"/>
              </a:spcBef>
              <a:spcAft>
                <a:spcPts val="0"/>
              </a:spcAft>
            </a:pP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2.</a:t>
            </a:r>
            <a:r>
              <a:rPr sz="2450" spc="939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00" dirty="0">
                <a:solidFill>
                  <a:srgbClr val="221F4C"/>
                </a:solidFill>
                <a:latin typeface="FOAMBV+Nunito-Regular"/>
                <a:cs typeface="FOAMBV+Nunito-Regular"/>
              </a:rPr>
              <a:t>Memahami</a:t>
            </a:r>
            <a:r>
              <a:rPr sz="2400" spc="1173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00" dirty="0">
                <a:solidFill>
                  <a:srgbClr val="221F4C"/>
                </a:solidFill>
                <a:latin typeface="FOAMBV+Nunito-Regular"/>
                <a:cs typeface="FOAMBV+Nunito-Regular"/>
              </a:rPr>
              <a:t>jenis-jenis</a:t>
            </a:r>
            <a:r>
              <a:rPr sz="2400" spc="116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00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</a:p>
          <a:p>
            <a:pPr marL="457200" marR="0">
              <a:lnSpc>
                <a:spcPts val="2740"/>
              </a:lnSpc>
              <a:spcBef>
                <a:spcPts val="959"/>
              </a:spcBef>
              <a:spcAft>
                <a:spcPts val="0"/>
              </a:spcAft>
            </a:pPr>
            <a:r>
              <a:rPr sz="2400" dirty="0">
                <a:solidFill>
                  <a:srgbClr val="221F4C"/>
                </a:solidFill>
                <a:latin typeface="FOAMBV+Nunito-Regular"/>
                <a:cs typeface="FOAMBV+Nunito-Regular"/>
              </a:rPr>
              <a:t>masyarakat Indonesia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5076" y="8962789"/>
            <a:ext cx="2139753" cy="404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81"/>
              </a:lnSpc>
              <a:spcBef>
                <a:spcPts val="0"/>
              </a:spcBef>
              <a:spcAft>
                <a:spcPts val="0"/>
              </a:spcAft>
            </a:pPr>
            <a:r>
              <a:rPr sz="2500" spc="14" dirty="0">
                <a:solidFill>
                  <a:srgbClr val="221F4C"/>
                </a:solidFill>
                <a:latin typeface="FOAMBV+Nunito-Regular"/>
                <a:cs typeface="FOAMBV+Nunito-Regular"/>
              </a:rPr>
              <a:t>9.</a:t>
            </a:r>
            <a:r>
              <a:rPr sz="2500" spc="856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2" dirty="0">
                <a:solidFill>
                  <a:srgbClr val="221F4C"/>
                </a:solidFill>
                <a:latin typeface="FOAMBV+Nunito-Regular"/>
                <a:cs typeface="FOAMBV+Nunito-Regular"/>
              </a:rPr>
              <a:t>Usaha</a:t>
            </a:r>
            <a:r>
              <a:rPr sz="2450" dirty="0">
                <a:solidFill>
                  <a:srgbClr val="221F4C"/>
                </a:solidFill>
                <a:latin typeface="FOAMBV+Nunito-Regular"/>
                <a:cs typeface="FOAMBV+Nunito-Regular"/>
              </a:rPr>
              <a:t> </a:t>
            </a:r>
            <a:r>
              <a:rPr sz="2450" spc="10" dirty="0">
                <a:solidFill>
                  <a:srgbClr val="221F4C"/>
                </a:solidFill>
                <a:latin typeface="FOAMBV+Nunito-Regular"/>
                <a:cs typeface="FOAMBV+Nunito-Regular"/>
              </a:rPr>
              <a:t>jasa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85619" y="728779"/>
            <a:ext cx="10272321" cy="1391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53"/>
              </a:lnSpc>
              <a:spcBef>
                <a:spcPts val="0"/>
              </a:spcBef>
              <a:spcAft>
                <a:spcPts val="0"/>
              </a:spcAft>
            </a:pPr>
            <a:r>
              <a:rPr sz="10850" dirty="0">
                <a:solidFill>
                  <a:srgbClr val="082A44"/>
                </a:solidFill>
                <a:latin typeface="CTJHKQ+Abibas"/>
                <a:cs typeface="CTJHKQ+Abibas"/>
              </a:rPr>
              <a:t>Kegiatan </a:t>
            </a:r>
            <a:r>
              <a:rPr sz="10850" spc="10" dirty="0">
                <a:solidFill>
                  <a:srgbClr val="082A44"/>
                </a:solidFill>
                <a:latin typeface="CTJHKQ+Abibas"/>
                <a:cs typeface="CTJHKQ+Abibas"/>
              </a:rPr>
              <a:t>Ekonomi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9551" y="2205961"/>
            <a:ext cx="13989070" cy="5360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73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Kegiatan</a:t>
            </a:r>
            <a:r>
              <a:rPr sz="4400" spc="234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ekonomi</a:t>
            </a:r>
            <a:r>
              <a:rPr sz="4400" spc="248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adalah</a:t>
            </a:r>
            <a:r>
              <a:rPr sz="4400" spc="251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semua</a:t>
            </a:r>
            <a:r>
              <a:rPr sz="4400" spc="258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kegiatan</a:t>
            </a:r>
            <a:r>
              <a:rPr sz="4400" spc="240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</a:p>
          <a:p>
            <a:pPr marL="0" marR="0">
              <a:lnSpc>
                <a:spcPts val="4973"/>
              </a:lnSpc>
              <a:spcBef>
                <a:spcPts val="113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  <a:r>
              <a:rPr sz="4400" spc="210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manusia</a:t>
            </a:r>
            <a:r>
              <a:rPr sz="4400" spc="232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  <a:r>
              <a:rPr sz="4400" spc="253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memenuhi</a:t>
            </a:r>
            <a:r>
              <a:rPr sz="4400" spc="23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kebutuhan</a:t>
            </a:r>
          </a:p>
          <a:p>
            <a:pPr marL="0" marR="0">
              <a:lnSpc>
                <a:spcPts val="4973"/>
              </a:lnSpc>
              <a:spcBef>
                <a:spcPts val="118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hidupnya.</a:t>
            </a:r>
            <a:r>
              <a:rPr sz="4400" spc="91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Kegiatan</a:t>
            </a:r>
            <a:r>
              <a:rPr sz="4400" spc="80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ekonomi</a:t>
            </a:r>
            <a:r>
              <a:rPr sz="4400" spc="94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setiap</a:t>
            </a:r>
            <a:r>
              <a:rPr sz="4400" spc="98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orang</a:t>
            </a:r>
            <a:r>
              <a:rPr sz="4400" spc="8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berbeda-</a:t>
            </a:r>
          </a:p>
          <a:p>
            <a:pPr marL="0" marR="0">
              <a:lnSpc>
                <a:spcPts val="4973"/>
              </a:lnSpc>
              <a:spcBef>
                <a:spcPts val="113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beda,</a:t>
            </a:r>
            <a:r>
              <a:rPr sz="4400" spc="121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tentu</a:t>
            </a:r>
            <a:r>
              <a:rPr sz="4400" spc="123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saja</a:t>
            </a:r>
            <a:r>
              <a:rPr sz="4400" spc="11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sesuai</a:t>
            </a:r>
            <a:r>
              <a:rPr sz="4400" spc="115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kebutuhan</a:t>
            </a:r>
            <a:r>
              <a:rPr sz="4400" spc="101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masing-masing.</a:t>
            </a:r>
          </a:p>
          <a:p>
            <a:pPr marL="0" marR="0">
              <a:lnSpc>
                <a:spcPts val="4973"/>
              </a:lnSpc>
              <a:spcBef>
                <a:spcPts val="118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Ada</a:t>
            </a:r>
            <a:r>
              <a:rPr sz="4400" spc="385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orang</a:t>
            </a:r>
            <a:r>
              <a:rPr sz="4400" spc="37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4400" spc="372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bekerja</a:t>
            </a:r>
            <a:r>
              <a:rPr sz="4400" spc="374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dibidang</a:t>
            </a:r>
            <a:r>
              <a:rPr sz="4400" spc="364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pertanian,</a:t>
            </a:r>
          </a:p>
          <a:p>
            <a:pPr marL="0" marR="0">
              <a:lnSpc>
                <a:spcPts val="4973"/>
              </a:lnSpc>
              <a:spcBef>
                <a:spcPts val="118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perkebunan,</a:t>
            </a:r>
            <a:r>
              <a:rPr sz="4400" spc="30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peternakan,</a:t>
            </a:r>
            <a:r>
              <a:rPr sz="4400" spc="308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perikanan,</a:t>
            </a:r>
            <a:r>
              <a:rPr sz="4400" spc="300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kehutanan,</a:t>
            </a:r>
          </a:p>
          <a:p>
            <a:pPr marL="0" marR="0">
              <a:lnSpc>
                <a:spcPts val="4973"/>
              </a:lnSpc>
              <a:spcBef>
                <a:spcPts val="1132"/>
              </a:spcBef>
              <a:spcAft>
                <a:spcPts val="0"/>
              </a:spcAft>
            </a:pP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pertambangan,</a:t>
            </a:r>
            <a:r>
              <a:rPr sz="4400" spc="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industri,</a:t>
            </a:r>
            <a:r>
              <a:rPr sz="4400" spc="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perdagangan,</a:t>
            </a:r>
            <a:r>
              <a:rPr sz="4400" spc="6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4400" spc="6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440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jasa.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92779" y="1079070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62738" y="1230619"/>
            <a:ext cx="4779264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Pertanian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69205" y="3029356"/>
            <a:ext cx="7080057" cy="381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34"/>
              </a:lnSpc>
              <a:spcBef>
                <a:spcPts val="0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Pertanian</a:t>
            </a:r>
            <a:r>
              <a:rPr sz="3650" spc="28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merupakan</a:t>
            </a:r>
            <a:r>
              <a:rPr sz="3650" spc="288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</a:p>
          <a:p>
            <a:pPr marL="0" marR="0">
              <a:lnSpc>
                <a:spcPts val="4134"/>
              </a:lnSpc>
              <a:spcBef>
                <a:spcPts val="1033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yang</a:t>
            </a:r>
            <a:r>
              <a:rPr sz="3650" spc="728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dilakukan</a:t>
            </a:r>
            <a:r>
              <a:rPr sz="3650" spc="715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</a:p>
          <a:p>
            <a:pPr marL="0" marR="0">
              <a:lnSpc>
                <a:spcPts val="4134"/>
              </a:lnSpc>
              <a:spcBef>
                <a:spcPts val="983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memanfaatkan</a:t>
            </a:r>
            <a:r>
              <a:rPr sz="3650" spc="357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alam</a:t>
            </a:r>
            <a:r>
              <a:rPr sz="3650" spc="397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untuk</a:t>
            </a:r>
          </a:p>
          <a:p>
            <a:pPr marL="0" marR="0">
              <a:lnSpc>
                <a:spcPts val="4134"/>
              </a:lnSpc>
              <a:spcBef>
                <a:spcPts val="983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menanam.</a:t>
            </a:r>
            <a:r>
              <a:rPr sz="3650" spc="437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3650" spc="458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pertanian</a:t>
            </a:r>
          </a:p>
          <a:p>
            <a:pPr marL="0" marR="0">
              <a:lnSpc>
                <a:spcPts val="4134"/>
              </a:lnSpc>
              <a:spcBef>
                <a:spcPts val="983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Indonesia</a:t>
            </a:r>
            <a:r>
              <a:rPr sz="3650" spc="275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antara</a:t>
            </a:r>
            <a:r>
              <a:rPr sz="3650" spc="2881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lain</a:t>
            </a:r>
            <a:r>
              <a:rPr sz="3650" spc="29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padi,</a:t>
            </a:r>
          </a:p>
          <a:p>
            <a:pPr marL="0" marR="0">
              <a:lnSpc>
                <a:spcPts val="4134"/>
              </a:lnSpc>
              <a:spcBef>
                <a:spcPts val="983"/>
              </a:spcBef>
              <a:spcAft>
                <a:spcPts val="0"/>
              </a:spcAft>
            </a:pP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jagung,</a:t>
            </a:r>
            <a:r>
              <a:rPr sz="3650" spc="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ubi,</a:t>
            </a:r>
            <a:r>
              <a:rPr sz="3650" spc="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3650" spc="5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650" dirty="0">
                <a:solidFill>
                  <a:srgbClr val="000000"/>
                </a:solidFill>
                <a:latin typeface="GDVNRW+Eczar-SemiBold"/>
                <a:cs typeface="GDVNRW+Eczar-SemiBold"/>
              </a:rPr>
              <a:t>palawija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89101" y="1001497"/>
            <a:ext cx="836089" cy="149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8"/>
              </a:lnSpc>
              <a:spcBef>
                <a:spcPts val="0"/>
              </a:spcBef>
              <a:spcAft>
                <a:spcPts val="0"/>
              </a:spcAft>
            </a:pPr>
            <a:r>
              <a:rPr sz="11700" dirty="0">
                <a:solidFill>
                  <a:srgbClr val="000000"/>
                </a:solidFill>
                <a:latin typeface="CTJHKQ+Abibas"/>
                <a:cs typeface="CTJHKQ+Abibas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0013" y="1361935"/>
            <a:ext cx="5667248" cy="1183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016"/>
              </a:lnSpc>
              <a:spcBef>
                <a:spcPts val="0"/>
              </a:spcBef>
              <a:spcAft>
                <a:spcPts val="0"/>
              </a:spcAft>
            </a:pPr>
            <a:r>
              <a:rPr sz="9200" dirty="0">
                <a:solidFill>
                  <a:srgbClr val="E89D9F"/>
                </a:solidFill>
                <a:latin typeface="CTJHKQ+Abibas"/>
                <a:cs typeface="CTJHKQ+Abibas"/>
              </a:rPr>
              <a:t>Perkebunan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39538" y="3049258"/>
            <a:ext cx="7306667" cy="3876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86"/>
              </a:lnSpc>
              <a:spcBef>
                <a:spcPts val="0"/>
              </a:spcBef>
              <a:spcAft>
                <a:spcPts val="0"/>
              </a:spcAft>
            </a:pP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</a:t>
            </a:r>
            <a:r>
              <a:rPr sz="3150" spc="537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2" dirty="0">
                <a:solidFill>
                  <a:srgbClr val="000000"/>
                </a:solidFill>
                <a:latin typeface="GDVNRW+Eczar-SemiBold"/>
                <a:cs typeface="GDVNRW+Eczar-SemiBold"/>
              </a:rPr>
              <a:t>merupakan</a:t>
            </a:r>
            <a:r>
              <a:rPr sz="3150" spc="542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usaha</a:t>
            </a:r>
          </a:p>
          <a:p>
            <a:pPr marL="0" marR="0">
              <a:lnSpc>
                <a:spcPts val="3586"/>
              </a:lnSpc>
              <a:spcBef>
                <a:spcPts val="803"/>
              </a:spcBef>
              <a:spcAft>
                <a:spcPts val="0"/>
              </a:spcAft>
            </a:pP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pemanfaatan</a:t>
            </a:r>
            <a:r>
              <a:rPr sz="3150" spc="109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lahan</a:t>
            </a:r>
            <a:r>
              <a:rPr sz="3150" spc="28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dengan</a:t>
            </a:r>
            <a:r>
              <a:rPr sz="3150" spc="17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2" dirty="0">
                <a:solidFill>
                  <a:srgbClr val="000000"/>
                </a:solidFill>
                <a:latin typeface="GDVNRW+Eczar-SemiBold"/>
                <a:cs typeface="GDVNRW+Eczar-SemiBold"/>
              </a:rPr>
              <a:t>tanaman-</a:t>
            </a:r>
          </a:p>
          <a:p>
            <a:pPr marL="0" marR="0">
              <a:lnSpc>
                <a:spcPts val="3586"/>
              </a:lnSpc>
              <a:spcBef>
                <a:spcPts val="853"/>
              </a:spcBef>
              <a:spcAft>
                <a:spcPts val="0"/>
              </a:spcAft>
            </a:pP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tanaman</a:t>
            </a:r>
            <a:r>
              <a:rPr sz="3150" spc="180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keras.</a:t>
            </a:r>
            <a:r>
              <a:rPr sz="3150" spc="192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</a:t>
            </a:r>
            <a:r>
              <a:rPr sz="3150" spc="187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dapat</a:t>
            </a:r>
          </a:p>
          <a:p>
            <a:pPr marL="0" marR="0">
              <a:lnSpc>
                <a:spcPts val="3586"/>
              </a:lnSpc>
              <a:spcBef>
                <a:spcPts val="803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dibedakan</a:t>
            </a:r>
            <a:r>
              <a:rPr sz="3150" spc="481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menjadi</a:t>
            </a:r>
            <a:r>
              <a:rPr sz="3150" spc="4827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</a:t>
            </a:r>
          </a:p>
          <a:p>
            <a:pPr marL="0" marR="0">
              <a:lnSpc>
                <a:spcPts val="3586"/>
              </a:lnSpc>
              <a:spcBef>
                <a:spcPts val="803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rakyat</a:t>
            </a:r>
            <a:r>
              <a:rPr sz="3150" spc="226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3150" spc="33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</a:t>
            </a:r>
            <a:r>
              <a:rPr sz="3150" spc="225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besar.</a:t>
            </a:r>
            <a:r>
              <a:rPr sz="3150" spc="100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Contoh</a:t>
            </a:r>
          </a:p>
          <a:p>
            <a:pPr marL="0" marR="0">
              <a:lnSpc>
                <a:spcPts val="3586"/>
              </a:lnSpc>
              <a:spcBef>
                <a:spcPts val="853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hasil</a:t>
            </a:r>
            <a:r>
              <a:rPr sz="3150" spc="99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perkebunan</a:t>
            </a:r>
            <a:r>
              <a:rPr sz="3150" spc="83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antara</a:t>
            </a:r>
            <a:r>
              <a:rPr sz="3150" spc="86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dirty="0">
                <a:solidFill>
                  <a:srgbClr val="000000"/>
                </a:solidFill>
                <a:latin typeface="GDVNRW+Eczar-SemiBold"/>
                <a:cs typeface="GDVNRW+Eczar-SemiBold"/>
              </a:rPr>
              <a:t>lain</a:t>
            </a:r>
            <a:r>
              <a:rPr sz="3150" spc="942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karet,</a:t>
            </a:r>
          </a:p>
          <a:p>
            <a:pPr marL="0" marR="0">
              <a:lnSpc>
                <a:spcPts val="3586"/>
              </a:lnSpc>
              <a:spcBef>
                <a:spcPts val="803"/>
              </a:spcBef>
              <a:spcAft>
                <a:spcPts val="0"/>
              </a:spcAft>
            </a:pP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kelapa,</a:t>
            </a:r>
            <a:r>
              <a:rPr sz="3150" spc="4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kelapa</a:t>
            </a:r>
            <a:r>
              <a:rPr sz="3150" spc="53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sawit,</a:t>
            </a:r>
            <a:r>
              <a:rPr sz="3150" spc="48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1" dirty="0">
                <a:solidFill>
                  <a:srgbClr val="000000"/>
                </a:solidFill>
                <a:latin typeface="GDVNRW+Eczar-SemiBold"/>
                <a:cs typeface="GDVNRW+Eczar-SemiBold"/>
              </a:rPr>
              <a:t>dan</a:t>
            </a:r>
            <a:r>
              <a:rPr sz="3150" spc="54" dirty="0">
                <a:solidFill>
                  <a:srgbClr val="000000"/>
                </a:solidFill>
                <a:latin typeface="GDVNRW+Eczar-SemiBold"/>
                <a:cs typeface="GDVNRW+Eczar-SemiBold"/>
              </a:rPr>
              <a:t> </a:t>
            </a:r>
            <a:r>
              <a:rPr sz="3150" spc="10" dirty="0">
                <a:solidFill>
                  <a:srgbClr val="000000"/>
                </a:solidFill>
                <a:latin typeface="GDVNRW+Eczar-SemiBold"/>
                <a:cs typeface="GDVNRW+Eczar-SemiBold"/>
              </a:rPr>
              <a:t>tebu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684</Words>
  <Application>Microsoft Office PowerPoint</Application>
  <PresentationFormat>Kustom</PresentationFormat>
  <Paragraphs>155</Paragraphs>
  <Slides>19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19</vt:i4>
      </vt:variant>
    </vt:vector>
  </HeadingPairs>
  <TitlesOfParts>
    <vt:vector size="24" baseType="lpstr">
      <vt:lpstr>GDVNRW+Eczar-SemiBold</vt:lpstr>
      <vt:lpstr>CTJHKQ+Abibas</vt:lpstr>
      <vt:lpstr>Calibri</vt:lpstr>
      <vt:lpstr>FOAMBV+Nunito-Regular</vt:lpstr>
      <vt:lpstr>Theme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Dejuna Ziqri Andira</cp:lastModifiedBy>
  <cp:revision>2</cp:revision>
  <dcterms:modified xsi:type="dcterms:W3CDTF">2022-12-20T14:47:43Z</dcterms:modified>
</cp:coreProperties>
</file>